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embeddedFontLst>
    <p:embeddedFont>
      <p:font typeface="Amatic SC"/>
      <p:regular r:id="rId17"/>
      <p:bold r:id="rId18"/>
    </p:embeddedFont>
    <p:embeddedFont>
      <p:font typeface="Source Code Pro"/>
      <p:regular r:id="rId19"/>
      <p:bold r:id="rId20"/>
      <p:italic r:id="rId21"/>
      <p:boldItalic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SourceCodePro-bold.fntdata"/><Relationship Id="rId11" Type="http://schemas.openxmlformats.org/officeDocument/2006/relationships/slide" Target="slides/slide6.xml"/><Relationship Id="rId22" Type="http://schemas.openxmlformats.org/officeDocument/2006/relationships/font" Target="fonts/SourceCodePro-boldItalic.fntdata"/><Relationship Id="rId10" Type="http://schemas.openxmlformats.org/officeDocument/2006/relationships/slide" Target="slides/slide5.xml"/><Relationship Id="rId21" Type="http://schemas.openxmlformats.org/officeDocument/2006/relationships/font" Target="fonts/SourceCodePro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AmaticSC-regular.fntdata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SourceCodePro-regular.fntdata"/><Relationship Id="rId6" Type="http://schemas.openxmlformats.org/officeDocument/2006/relationships/slide" Target="slides/slide1.xml"/><Relationship Id="rId18" Type="http://schemas.openxmlformats.org/officeDocument/2006/relationships/font" Target="fonts/AmaticSC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b1cef17315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b1cef17315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b1cef17315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b1cef17315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b1cef17315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b1cef17315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b1614aa1f1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b1614aa1f1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b17c150dd6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b17c150dd6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b1cef17315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b1cef17315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b17c150dd6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b17c150dd6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b17c150dd6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b17c150dd6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b1cef17315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b1cef17315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b17c150dd6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b17c150dd6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49" name="Google Shape;4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8" name="Google Shape;38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" name="Google Shape;39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40" name="Google Shape;40;p9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1" name="Google Shape;41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45" name="Google Shape;45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Relationship Id="rId4" Type="http://schemas.openxmlformats.org/officeDocument/2006/relationships/image" Target="../media/image4.png"/><Relationship Id="rId5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6.6 k-nearest neighbors</a:t>
            </a:r>
            <a:endParaRPr/>
          </a:p>
        </p:txBody>
      </p:sp>
      <p:sp>
        <p:nvSpPr>
          <p:cNvPr id="57" name="Google Shape;57;p13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Fecha: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2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CUÁNDO USAR KNN</a:t>
            </a:r>
            <a:endParaRPr/>
          </a:p>
        </p:txBody>
      </p:sp>
      <p:sp>
        <p:nvSpPr>
          <p:cNvPr id="122" name="Google Shape;122;p22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s" sz="1500"/>
              <a:t>Menos de 20 atributos por instancia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s" sz="1500"/>
              <a:t>Muchos datos de entrenamiento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" sz="1500"/>
              <a:t>Ventajas:</a:t>
            </a:r>
            <a:endParaRPr sz="1500"/>
          </a:p>
          <a:p>
            <a:pPr indent="-323850" lvl="0" marL="457200" rtl="0" algn="l">
              <a:spcBef>
                <a:spcPts val="1600"/>
              </a:spcBef>
              <a:spcAft>
                <a:spcPts val="0"/>
              </a:spcAft>
              <a:buSzPts val="1500"/>
              <a:buChar char="●"/>
            </a:pPr>
            <a:r>
              <a:rPr lang="es" sz="1500"/>
              <a:t>El entrenamiento es muy rápido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s" sz="1500"/>
              <a:t>No hay pérdida de información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s" sz="1500"/>
              <a:t>Aprende funciones complejas 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" sz="1500"/>
              <a:t>Desventajas:</a:t>
            </a:r>
            <a:endParaRPr sz="1500"/>
          </a:p>
          <a:p>
            <a:pPr indent="-323850" lvl="0" marL="457200" rtl="0" algn="l">
              <a:spcBef>
                <a:spcPts val="1600"/>
              </a:spcBef>
              <a:spcAft>
                <a:spcPts val="0"/>
              </a:spcAft>
              <a:buSzPts val="1500"/>
              <a:buChar char="●"/>
            </a:pPr>
            <a:r>
              <a:rPr lang="es" sz="1500"/>
              <a:t>Lenta consulta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s" sz="1500"/>
              <a:t>El modelo es fácilmente engañado por atributos irrelevantes</a:t>
            </a:r>
            <a:endParaRPr sz="15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3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Ejemplo: </a:t>
            </a:r>
            <a:r>
              <a:rPr lang="es"/>
              <a:t>identificación de sargazo </a:t>
            </a:r>
            <a:endParaRPr/>
          </a:p>
        </p:txBody>
      </p:sp>
      <p:pic>
        <p:nvPicPr>
          <p:cNvPr id="128" name="Google Shape;12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99" y="2497150"/>
            <a:ext cx="4038475" cy="2646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228675"/>
            <a:ext cx="8520599" cy="13149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57706" y="2543625"/>
            <a:ext cx="4463045" cy="2646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0" y="0"/>
            <a:ext cx="6858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4"/>
          <p:cNvSpPr txBox="1"/>
          <p:nvPr>
            <p:ph idx="1" type="body"/>
          </p:nvPr>
        </p:nvSpPr>
        <p:spPr>
          <a:xfrm>
            <a:off x="582625" y="4199175"/>
            <a:ext cx="8298000" cy="12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2000"/>
              <a:t>“Dime con quién andas y te diré quién eres…”</a:t>
            </a:r>
            <a:endParaRPr sz="20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Aprendizaje basado en instancia</a:t>
            </a:r>
            <a:endParaRPr/>
          </a:p>
        </p:txBody>
      </p:sp>
      <p:sp>
        <p:nvSpPr>
          <p:cNvPr id="69" name="Google Shape;69;p15"/>
          <p:cNvSpPr txBox="1"/>
          <p:nvPr>
            <p:ph idx="1" type="body"/>
          </p:nvPr>
        </p:nvSpPr>
        <p:spPr>
          <a:xfrm>
            <a:off x="311700" y="974450"/>
            <a:ext cx="5494800" cy="359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/>
              <a:t>Vecino más cercano:</a:t>
            </a:r>
            <a:endParaRPr sz="1500"/>
          </a:p>
          <a:p>
            <a:pPr indent="-323850" lvl="0" marL="457200" rtl="0" algn="l">
              <a:spcBef>
                <a:spcPts val="1600"/>
              </a:spcBef>
              <a:spcAft>
                <a:spcPts val="0"/>
              </a:spcAft>
              <a:buSzPts val="1500"/>
              <a:buChar char="●"/>
            </a:pPr>
            <a:r>
              <a:rPr lang="es" sz="1500"/>
              <a:t>Dada una instancia nueva Xq, primero se ubica el ejemplo de entrenamiento más cercano Xn y se estima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" sz="1500"/>
              <a:t>K vecinos más cercanos:</a:t>
            </a:r>
            <a:endParaRPr sz="1500"/>
          </a:p>
          <a:p>
            <a:pPr indent="-323850" lvl="0" marL="457200" rtl="0" algn="l">
              <a:spcBef>
                <a:spcPts val="1600"/>
              </a:spcBef>
              <a:spcAft>
                <a:spcPts val="0"/>
              </a:spcAft>
              <a:buSzPts val="1500"/>
              <a:buChar char="●"/>
            </a:pPr>
            <a:r>
              <a:rPr lang="es" sz="1500"/>
              <a:t>Dada una instancia Xq, vota entre sus k vecinos más cercanos.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s" sz="1500"/>
              <a:t>Toma la media de los valores f de k vecinos más cercanos. 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70" name="Google Shape;70;p15"/>
          <p:cNvPicPr preferRelativeResize="0"/>
          <p:nvPr/>
        </p:nvPicPr>
        <p:blipFill rotWithShape="1">
          <a:blip r:embed="rId3">
            <a:alphaModFix/>
          </a:blip>
          <a:srcRect b="59566" l="39493" r="39529" t="26942"/>
          <a:stretch/>
        </p:blipFill>
        <p:spPr>
          <a:xfrm>
            <a:off x="3554052" y="2356822"/>
            <a:ext cx="1406775" cy="429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5"/>
          <p:cNvPicPr preferRelativeResize="0"/>
          <p:nvPr/>
        </p:nvPicPr>
        <p:blipFill rotWithShape="1">
          <a:blip r:embed="rId3">
            <a:alphaModFix/>
          </a:blip>
          <a:srcRect b="2311" l="37526" r="36602" t="76349"/>
          <a:stretch/>
        </p:blipFill>
        <p:spPr>
          <a:xfrm>
            <a:off x="3435675" y="4319750"/>
            <a:ext cx="1643525" cy="64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74749" y="1228675"/>
            <a:ext cx="3538650" cy="3195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Ejemplo teórico del funcionamiento</a:t>
            </a:r>
            <a:endParaRPr/>
          </a:p>
        </p:txBody>
      </p:sp>
      <p:sp>
        <p:nvSpPr>
          <p:cNvPr id="78" name="Google Shape;78;p16"/>
          <p:cNvSpPr txBox="1"/>
          <p:nvPr>
            <p:ph idx="1" type="body"/>
          </p:nvPr>
        </p:nvSpPr>
        <p:spPr>
          <a:xfrm>
            <a:off x="311700" y="1178450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Pasos: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es"/>
              <a:t>Elegir el número de k vecinos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"/>
              <a:t>Tomar los k vecinos más cercanos del nuevo punto, considerando la distancia Euclideana*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"/>
              <a:t>Entre estos vecinos contar el número de datos de cada categoría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"/>
              <a:t>Asignar el nuevo punto a la categoría que tuvo más vecinos. 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Distancia euclideana</a:t>
            </a:r>
            <a:endParaRPr/>
          </a:p>
        </p:txBody>
      </p:sp>
      <p:sp>
        <p:nvSpPr>
          <p:cNvPr id="84" name="Google Shape;84;p17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85" name="Google Shape;85;p17"/>
          <p:cNvPicPr preferRelativeResize="0"/>
          <p:nvPr/>
        </p:nvPicPr>
        <p:blipFill rotWithShape="1">
          <a:blip r:embed="rId3">
            <a:alphaModFix/>
          </a:blip>
          <a:srcRect b="20570" l="23912" r="21924" t="15563"/>
          <a:stretch/>
        </p:blipFill>
        <p:spPr>
          <a:xfrm>
            <a:off x="2280400" y="983313"/>
            <a:ext cx="4952626" cy="328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7"/>
          <p:cNvPicPr preferRelativeResize="0"/>
          <p:nvPr/>
        </p:nvPicPr>
        <p:blipFill rotWithShape="1">
          <a:blip r:embed="rId3">
            <a:alphaModFix/>
          </a:blip>
          <a:srcRect b="7326" l="16205" r="15988" t="79826"/>
          <a:stretch/>
        </p:blipFill>
        <p:spPr>
          <a:xfrm>
            <a:off x="1747975" y="4342075"/>
            <a:ext cx="6200275" cy="660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Ejemplo </a:t>
            </a:r>
            <a:r>
              <a:rPr lang="es"/>
              <a:t>teórico </a:t>
            </a:r>
            <a:r>
              <a:rPr lang="es"/>
              <a:t>del funcionamiento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500"/>
              <a:t>Considerando una base de datos con dos clases y atributos X1 y X2. Se desea clasificar una nueva instancia:</a:t>
            </a:r>
            <a:endParaRPr sz="1500"/>
          </a:p>
        </p:txBody>
      </p:sp>
      <p:pic>
        <p:nvPicPr>
          <p:cNvPr id="93" name="Google Shape;93;p18"/>
          <p:cNvPicPr preferRelativeResize="0"/>
          <p:nvPr/>
        </p:nvPicPr>
        <p:blipFill rotWithShape="1">
          <a:blip r:embed="rId3">
            <a:alphaModFix/>
          </a:blip>
          <a:srcRect b="16541" l="1429" r="57482" t="18515"/>
          <a:stretch/>
        </p:blipFill>
        <p:spPr>
          <a:xfrm>
            <a:off x="552825" y="1921825"/>
            <a:ext cx="3536899" cy="3144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8"/>
          <p:cNvPicPr preferRelativeResize="0"/>
          <p:nvPr/>
        </p:nvPicPr>
        <p:blipFill rotWithShape="1">
          <a:blip r:embed="rId4">
            <a:alphaModFix/>
          </a:blip>
          <a:srcRect b="16929" l="1960" r="57610" t="18131"/>
          <a:stretch/>
        </p:blipFill>
        <p:spPr>
          <a:xfrm>
            <a:off x="4898087" y="1921825"/>
            <a:ext cx="3480163" cy="3144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9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Ejemplo teórico del funcionamiento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19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/>
              <a:t>Considerando k=5, se cuentan los vecinos de cada clase</a:t>
            </a:r>
            <a:endParaRPr/>
          </a:p>
        </p:txBody>
      </p:sp>
      <p:pic>
        <p:nvPicPr>
          <p:cNvPr id="101" name="Google Shape;101;p19"/>
          <p:cNvPicPr preferRelativeResize="0"/>
          <p:nvPr/>
        </p:nvPicPr>
        <p:blipFill rotWithShape="1">
          <a:blip r:embed="rId3">
            <a:alphaModFix/>
          </a:blip>
          <a:srcRect b="12109" l="13226" r="6805" t="23647"/>
          <a:stretch/>
        </p:blipFill>
        <p:spPr>
          <a:xfrm>
            <a:off x="1215550" y="1796175"/>
            <a:ext cx="6380851" cy="2883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Ejemplo teórico del funcionamiento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20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/>
              <a:t>Finalmente el nuevo punto se asigna a la categoría que tuvo más vecinos.</a:t>
            </a:r>
            <a:endParaRPr/>
          </a:p>
        </p:txBody>
      </p:sp>
      <p:pic>
        <p:nvPicPr>
          <p:cNvPr id="108" name="Google Shape;108;p20"/>
          <p:cNvPicPr preferRelativeResize="0"/>
          <p:nvPr/>
        </p:nvPicPr>
        <p:blipFill rotWithShape="1">
          <a:blip r:embed="rId3">
            <a:alphaModFix/>
          </a:blip>
          <a:srcRect b="15017" l="12968" r="8148" t="25412"/>
          <a:stretch/>
        </p:blipFill>
        <p:spPr>
          <a:xfrm>
            <a:off x="1206612" y="2023150"/>
            <a:ext cx="6730776" cy="2859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1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¿Cómo elegir el valor de k?</a:t>
            </a:r>
            <a:endParaRPr/>
          </a:p>
        </p:txBody>
      </p:sp>
      <p:sp>
        <p:nvSpPr>
          <p:cNvPr id="114" name="Google Shape;114;p21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15" name="Google Shape;11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289550"/>
            <a:ext cx="3606501" cy="309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77725" y="1525450"/>
            <a:ext cx="5138601" cy="2626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